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66" r:id="rId5"/>
    <p:sldId id="308" r:id="rId6"/>
    <p:sldId id="318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76" d="100"/>
          <a:sy n="76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B5646-C504-47F2-9443-70316A3DF706}" type="datetimeFigureOut">
              <a:rPr lang="pt-BR" smtClean="0"/>
              <a:t>17/10/2022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84F96-8EB6-426A-9D4F-EFFB8497D4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9040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08BB-2991-4CD2-87EC-C937A3D677CF}" type="datetimeFigureOut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1B43E-7BEB-4A6E-923F-A85422EFDE1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4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81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18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19A2A-449A-4D07-8ABC-0748083C2B8B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FCD0-8D7A-4BA3-8F4A-D29C72AE3313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189D71-8023-43AB-AFE5-19102517B017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C0FDEE-2B53-4E30-B71E-B497D159A560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33885-D056-493F-983F-1B21FA7A6881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3E4DD0-70E5-47E2-A7E7-615224F305FA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279FA1-5EB1-42D9-9CF8-4F256A7FB4D2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8516ADD-88BC-4D6B-8296-74E113CF01EB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ACED498-3146-41A6-ADED-AA2E816F1BF8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2636FA09-87E8-4726-A7BC-3A49C933E618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53AE6C4-258F-5045-B8B7-E2463188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504" y="1"/>
            <a:ext cx="12750325" cy="68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4233" y="4418541"/>
            <a:ext cx="7391294" cy="1238616"/>
          </a:xfrm>
        </p:spPr>
        <p:txBody>
          <a:bodyPr rtlCol="0">
            <a:normAutofit/>
          </a:bodyPr>
          <a:lstStyle/>
          <a:p>
            <a:pPr algn="r" rtl="0"/>
            <a:r>
              <a:rPr lang="pt-BR" sz="1800" dirty="0"/>
              <a:t>LICENCIATURA EM ENGENHARIA INFORMÁTICA</a:t>
            </a:r>
            <a:br>
              <a:rPr lang="pt-BR" sz="1800" dirty="0"/>
            </a:br>
            <a:r>
              <a:rPr lang="pt-BR" sz="1800" dirty="0"/>
              <a:t>LABORATÓRIOS DE INFORMÁTICA IV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1C9DFA3F-0E8D-674A-683C-C90F1FF38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33" y="2007378"/>
            <a:ext cx="7391294" cy="21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">
            <a:extLst>
              <a:ext uri="{FF2B5EF4-FFF2-40B4-BE49-F238E27FC236}">
                <a16:creationId xmlns:a16="http://schemas.microsoft.com/office/drawing/2014/main" id="{9A14E7B4-432E-D076-B5A8-617B08E5C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959" y="5746681"/>
            <a:ext cx="2283862" cy="11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F40D8-633F-B8E8-07BC-1BCE079C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790"/>
            <a:ext cx="10058400" cy="680347"/>
          </a:xfrm>
        </p:spPr>
        <p:txBody>
          <a:bodyPr>
            <a:normAutofit fontScale="90000"/>
          </a:bodyPr>
          <a:lstStyle/>
          <a:p>
            <a:r>
              <a:rPr lang="pt-PT" dirty="0"/>
              <a:t>Plano de Execução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83EBACE-F9BF-D424-5EAC-77C5954E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10</a:t>
            </a:fld>
            <a:endParaRPr lang="pt-BR" noProof="0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389BEEC3-3F62-FB7E-CF82-57E42D01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4" y="648022"/>
            <a:ext cx="11711031" cy="572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7E4DF-BBF0-860A-A04C-CCB45A15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Comentário Final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7BF575-E7A8-144F-73F8-10D81BDA0FA1}"/>
              </a:ext>
            </a:extLst>
          </p:cNvPr>
          <p:cNvSpPr txBox="1"/>
          <p:nvPr/>
        </p:nvSpPr>
        <p:spPr>
          <a:xfrm>
            <a:off x="1097280" y="2114026"/>
            <a:ext cx="94225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Mais capaz para a próxima etapa da aplicação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Objetivos mais realistas para o periodo disponível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Recursos a utilizar definidos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Levantamento de requisitos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Modelo conceptional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Casos de uso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8E0F9F-7D50-38DA-907E-328CF057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314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55E3618-19A4-C148-29B1-0EEAACA3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Equipa de Desenvolvimento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45ACEB-09DF-DA8D-2B0C-A4A37766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19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76C3DD-740B-37CD-3B71-F1D5C1C0A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/>
          <a:stretch/>
        </p:blipFill>
        <p:spPr bwMode="auto">
          <a:xfrm>
            <a:off x="68487" y="2262580"/>
            <a:ext cx="220075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B0E815-6960-E59C-87A0-D012D6D2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63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07C20EA-A85B-2AA2-2435-88E2DABD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31" y="2262580"/>
            <a:ext cx="2336287" cy="233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94E94E0-C32F-B637-0348-F29B26200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5" b="5505"/>
          <a:stretch/>
        </p:blipFill>
        <p:spPr bwMode="auto">
          <a:xfrm>
            <a:off x="7356475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493793-1DD8-7124-30F1-889685EF7CCF}"/>
              </a:ext>
            </a:extLst>
          </p:cNvPr>
          <p:cNvSpPr txBox="1"/>
          <p:nvPr/>
        </p:nvSpPr>
        <p:spPr>
          <a:xfrm>
            <a:off x="68486" y="4729390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Vasco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5EF94A-DEF7-4BE3-1A4F-7E8D3A4F9982}"/>
              </a:ext>
            </a:extLst>
          </p:cNvPr>
          <p:cNvSpPr txBox="1"/>
          <p:nvPr/>
        </p:nvSpPr>
        <p:spPr>
          <a:xfrm>
            <a:off x="2409764" y="4703223"/>
            <a:ext cx="233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Gustavo Pereira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7CE8B0-C844-3D50-A24C-943D82B3C3E7}"/>
              </a:ext>
            </a:extLst>
          </p:cNvPr>
          <p:cNvSpPr txBox="1"/>
          <p:nvPr/>
        </p:nvSpPr>
        <p:spPr>
          <a:xfrm>
            <a:off x="7356474" y="4729390"/>
            <a:ext cx="233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Carlos Machado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A07EAD0-74D8-5A17-58A2-50E54D5F9F69}"/>
              </a:ext>
            </a:extLst>
          </p:cNvPr>
          <p:cNvSpPr txBox="1"/>
          <p:nvPr/>
        </p:nvSpPr>
        <p:spPr>
          <a:xfrm>
            <a:off x="9829829" y="4729390"/>
            <a:ext cx="229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Tiago Oliveira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05F0821-B4E0-51EF-77E2-7A1D8439A842}"/>
              </a:ext>
            </a:extLst>
          </p:cNvPr>
          <p:cNvSpPr txBox="1"/>
          <p:nvPr/>
        </p:nvSpPr>
        <p:spPr>
          <a:xfrm>
            <a:off x="5110857" y="4729390"/>
            <a:ext cx="187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Cláudio Bessa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99F33C7-7DD5-BD15-9F84-F64151F086BD}"/>
              </a:ext>
            </a:extLst>
          </p:cNvPr>
          <p:cNvSpPr txBox="1"/>
          <p:nvPr/>
        </p:nvSpPr>
        <p:spPr>
          <a:xfrm>
            <a:off x="465789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96361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AEDB60-1B09-0E64-BF89-9883FE0DB7FB}"/>
              </a:ext>
            </a:extLst>
          </p:cNvPr>
          <p:cNvSpPr txBox="1"/>
          <p:nvPr/>
        </p:nvSpPr>
        <p:spPr>
          <a:xfrm>
            <a:off x="2869746" y="5188356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96867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A22BEC-6351-B3CD-A520-DF24B3AB87E5}"/>
              </a:ext>
            </a:extLst>
          </p:cNvPr>
          <p:cNvSpPr txBox="1"/>
          <p:nvPr/>
        </p:nvSpPr>
        <p:spPr>
          <a:xfrm>
            <a:off x="5346461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97063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142628A-7671-4547-83F3-95C5E87F7DFB}"/>
              </a:ext>
            </a:extLst>
          </p:cNvPr>
          <p:cNvSpPr txBox="1"/>
          <p:nvPr/>
        </p:nvSpPr>
        <p:spPr>
          <a:xfrm>
            <a:off x="7823176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97114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57BBF4D-B48E-1AB8-277E-22D2D1E6E668}"/>
              </a:ext>
            </a:extLst>
          </p:cNvPr>
          <p:cNvSpPr txBox="1"/>
          <p:nvPr/>
        </p:nvSpPr>
        <p:spPr>
          <a:xfrm>
            <a:off x="10379291" y="5143935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97254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5C9ADE4-C242-D7AD-00C5-9068107E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F364D-B2BD-B907-C5BD-904E32EB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Índice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D42EF9-EFFB-5160-B418-542BF114D199}"/>
              </a:ext>
            </a:extLst>
          </p:cNvPr>
          <p:cNvSpPr txBox="1"/>
          <p:nvPr/>
        </p:nvSpPr>
        <p:spPr>
          <a:xfrm>
            <a:off x="1157681" y="2214694"/>
            <a:ext cx="95970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Contextualização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Fundamentação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Objetivos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Viabilidade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Recursos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Equipa de Trabalho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Plano de Execução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Comentário Final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F35106-CA6E-2BCF-F8F6-2AFB28BA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2437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0B646-0B21-FF52-9093-AC0BCDD0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Contextualização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00A6639-4907-A79C-8853-5597E6B1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20" y="4044572"/>
            <a:ext cx="2413578" cy="240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31A69B7-63A8-F1C6-273B-3C60D5A5A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"/>
          <a:stretch/>
        </p:blipFill>
        <p:spPr bwMode="auto">
          <a:xfrm>
            <a:off x="9127220" y="1904703"/>
            <a:ext cx="2413578" cy="22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927D1A-CB29-4366-B11A-AA6172F7CEE8}"/>
              </a:ext>
            </a:extLst>
          </p:cNvPr>
          <p:cNvSpPr txBox="1"/>
          <p:nvPr/>
        </p:nvSpPr>
        <p:spPr>
          <a:xfrm>
            <a:off x="763398" y="2164360"/>
            <a:ext cx="80048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b="1" dirty="0"/>
              <a:t>Par de Solas</a:t>
            </a:r>
            <a:r>
              <a:rPr lang="pt-PT" sz="2000" dirty="0"/>
              <a:t>, fundada em 1989 pelo </a:t>
            </a:r>
            <a:r>
              <a:rPr lang="pt-PT" sz="2000" b="1" dirty="0"/>
              <a:t>Jorge Fernando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Jorge e sua empresa eram </a:t>
            </a:r>
            <a:r>
              <a:rPr lang="pt-PT" sz="2000" b="1" dirty="0"/>
              <a:t>assíduos</a:t>
            </a:r>
            <a:r>
              <a:rPr lang="pt-PT" sz="2000" dirty="0"/>
              <a:t> em </a:t>
            </a:r>
            <a:r>
              <a:rPr lang="pt-PT" sz="2000" b="1" dirty="0"/>
              <a:t>feiras Expo estrangeiras </a:t>
            </a:r>
            <a:r>
              <a:rPr lang="pt-PT" sz="2000" dirty="0"/>
              <a:t>orientadas à </a:t>
            </a:r>
            <a:r>
              <a:rPr lang="pt-PT" sz="2000" b="1" dirty="0"/>
              <a:t>indústria do calçado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b="1" dirty="0"/>
              <a:t>Não só </a:t>
            </a:r>
            <a:r>
              <a:rPr lang="pt-PT" sz="2000" dirty="0"/>
              <a:t>para a sua empresa mas para os </a:t>
            </a:r>
            <a:r>
              <a:rPr lang="pt-PT" sz="2000" b="1" dirty="0"/>
              <a:t>projetos mais inovadores</a:t>
            </a:r>
            <a:r>
              <a:rPr lang="pt-PT" sz="2000" dirty="0"/>
              <a:t>, sendo também uma </a:t>
            </a:r>
            <a:r>
              <a:rPr lang="pt-PT" sz="2000" b="1" dirty="0"/>
              <a:t>oportunidade</a:t>
            </a:r>
            <a:r>
              <a:rPr lang="pt-PT" sz="2000" dirty="0"/>
              <a:t> para os </a:t>
            </a:r>
            <a:r>
              <a:rPr lang="pt-PT" sz="2000" b="1" dirty="0"/>
              <a:t>negócios emergentes </a:t>
            </a:r>
            <a:r>
              <a:rPr lang="pt-PT" sz="2000" dirty="0"/>
              <a:t>se dar a conhecer a grandes investidores área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Em 2008, </a:t>
            </a:r>
            <a:r>
              <a:rPr lang="pt-PT" sz="2000" b="1" dirty="0"/>
              <a:t>Jorge</a:t>
            </a:r>
            <a:r>
              <a:rPr lang="pt-PT" sz="2000" dirty="0"/>
              <a:t>, </a:t>
            </a:r>
            <a:r>
              <a:rPr lang="pt-PT" sz="2000" b="1" dirty="0"/>
              <a:t>organizou a sua própria feira de calçado</a:t>
            </a:r>
            <a:r>
              <a:rPr lang="pt-PT" sz="2000" dirty="0"/>
              <a:t>, do tipo Expo, em Portugal, e com o sucesso do evento tornou-o bienal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b="1" dirty="0"/>
              <a:t>Com o intuito de expandir este conceito</a:t>
            </a:r>
            <a:r>
              <a:rPr lang="pt-PT" sz="2000" dirty="0"/>
              <a:t> a outros nichos de mercado, teve a ideia de criar </a:t>
            </a:r>
            <a:r>
              <a:rPr lang="pt-PT" sz="2000" b="1" dirty="0"/>
              <a:t>OnlyFeiras</a:t>
            </a:r>
            <a:r>
              <a:rPr lang="pt-PT" sz="2000" dirty="0"/>
              <a:t>, </a:t>
            </a:r>
            <a:r>
              <a:rPr lang="pt-PT" sz="2000" b="1" dirty="0"/>
              <a:t>uma plataforma digital de feiras pontuais</a:t>
            </a:r>
            <a:r>
              <a:rPr lang="pt-PT" sz="2000" dirty="0"/>
              <a:t>, orientadas a </a:t>
            </a:r>
            <a:r>
              <a:rPr lang="pt-PT" sz="2000" b="1" dirty="0"/>
              <a:t>mercados específicos</a:t>
            </a:r>
            <a:r>
              <a:rPr lang="pt-PT" sz="2000" dirty="0"/>
              <a:t>, onde os vendedores, </a:t>
            </a:r>
            <a:r>
              <a:rPr lang="pt-PT" sz="2000" b="1" dirty="0"/>
              <a:t>sendo empresas ou individuais </a:t>
            </a:r>
            <a:r>
              <a:rPr lang="pt-PT" sz="2000" dirty="0"/>
              <a:t>se podem </a:t>
            </a:r>
            <a:r>
              <a:rPr lang="pt-PT" sz="2000" b="1" dirty="0"/>
              <a:t>candidatar</a:t>
            </a:r>
            <a:r>
              <a:rPr lang="pt-PT" sz="2000" dirty="0"/>
              <a:t> à participação</a:t>
            </a:r>
            <a:endParaRPr lang="pt-PT" sz="20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00F303-1FBC-100D-E0B5-39AE3E1B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226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CF572-0D8C-8995-503C-6F03873D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Fundamentação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C3DA10-BA94-45C0-85EE-78D7CB18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5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5BBC369-3B70-3526-C46A-5DFE62F75053}"/>
              </a:ext>
            </a:extLst>
          </p:cNvPr>
          <p:cNvSpPr txBox="1"/>
          <p:nvPr/>
        </p:nvSpPr>
        <p:spPr>
          <a:xfrm>
            <a:off x="763398" y="2114026"/>
            <a:ext cx="103922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Por mais inovadora que a ideia base seja, </a:t>
            </a:r>
            <a:r>
              <a:rPr lang="pt-PT" sz="2400" b="1" dirty="0"/>
              <a:t>é preciso </a:t>
            </a:r>
            <a:r>
              <a:rPr lang="pt-PT" sz="2400" dirty="0"/>
              <a:t>que os olhos certos recaiam sobre o projeto para este avançar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Para existir crescimento de um negócio </a:t>
            </a:r>
            <a:r>
              <a:rPr lang="pt-PT" sz="2400" b="1" dirty="0"/>
              <a:t>é necessário </a:t>
            </a:r>
            <a:r>
              <a:rPr lang="pt-PT" sz="2400" dirty="0"/>
              <a:t>inserir-se em ambientes </a:t>
            </a:r>
            <a:r>
              <a:rPr lang="pt-PT" sz="2400" b="1" dirty="0"/>
              <a:t>que o exponha aos compradores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Uma plataforma de feiras </a:t>
            </a:r>
            <a:r>
              <a:rPr lang="pt-PT" sz="2400" b="1" dirty="0"/>
              <a:t>atrairia os pequenos e grandes comerciantes </a:t>
            </a:r>
            <a:r>
              <a:rPr lang="pt-PT" sz="2400" dirty="0"/>
              <a:t>dos vários mercados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b="1" dirty="0"/>
              <a:t>Criando a oportunidade</a:t>
            </a:r>
            <a:r>
              <a:rPr lang="pt-PT" sz="2400" dirty="0"/>
              <a:t> de se </a:t>
            </a:r>
            <a:r>
              <a:rPr lang="pt-PT" sz="2400" b="1" dirty="0"/>
              <a:t>candidatarem</a:t>
            </a:r>
            <a:r>
              <a:rPr lang="pt-PT" sz="2400" dirty="0"/>
              <a:t> a certames dentro da sua área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Sendo </a:t>
            </a:r>
            <a:r>
              <a:rPr lang="pt-PT" sz="2400" i="1" dirty="0"/>
              <a:t>online</a:t>
            </a:r>
            <a:r>
              <a:rPr lang="pt-PT" sz="2400" dirty="0"/>
              <a:t> </a:t>
            </a:r>
            <a:r>
              <a:rPr lang="pt-PT" sz="2400" b="1" dirty="0"/>
              <a:t>proporcionaria um maior equilíbrio entre visibilidade e acessibilidade</a:t>
            </a:r>
            <a:r>
              <a:rPr lang="pt-PT" sz="2400" dirty="0"/>
              <a:t>, permitido mais visitas e, com isso, potencial lucro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387658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56BB3-FC82-3303-8A2A-D5C873A2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A7586F-9F75-3A24-322D-C758F298A410}"/>
              </a:ext>
            </a:extLst>
          </p:cNvPr>
          <p:cNvSpPr txBox="1"/>
          <p:nvPr/>
        </p:nvSpPr>
        <p:spPr>
          <a:xfrm>
            <a:off x="728863" y="1988191"/>
            <a:ext cx="107952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Disponibilizar um serviço acessível para exposição de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Plataforma de comércio apontada a vários mercados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Criação e divulgação de eventos pontuais em formato de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Gerir de forma eficiente a faturação e lucros efetuados por certame e no total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Organizar os recursos materiais, tendo em conta os produtos para venda, os materiais para venda de um produto e aqueles que tem em stock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Conhecer os compradores e comerciantes e traçar um perfil de tendências dos mesmos para receber notificações de feiras similares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Conhecer vícios e preferências dos usuários do sistema para atingir a melhor versão do mesmo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Facilitar a ligação vendedor - comprador/investidor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014A77-F4F1-322C-2336-0DF79D76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9587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013A2-4E85-C6B7-8C38-809FA6BE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Viabilidade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3CAA54-FD07-8BFD-6B9E-A1406A1B87B4}"/>
              </a:ext>
            </a:extLst>
          </p:cNvPr>
          <p:cNvSpPr txBox="1"/>
          <p:nvPr/>
        </p:nvSpPr>
        <p:spPr>
          <a:xfrm>
            <a:off x="728163" y="2048594"/>
            <a:ext cx="108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Angariar fundos através de comissões das empresas que se candidatam nas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Agregar fundos através de comissões em vendas realizadas por meio da plataforma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Sustentar-se por meio de patrocínios de empresas representantes nas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Continuar a expandir o seu negócio expondo a sua marca de forma exclusiva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Ajudar na continuação da expansão de outros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Projetar-se por via dos compradores que frequentam as feiras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97A567-E1A7-A2EA-E7BD-F0134FF54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3718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F6887-65E3-B04C-4AF5-46847C91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Recursos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037674-5D1A-8124-D972-4B26B60F32D3}"/>
              </a:ext>
            </a:extLst>
          </p:cNvPr>
          <p:cNvSpPr txBox="1"/>
          <p:nvPr/>
        </p:nvSpPr>
        <p:spPr>
          <a:xfrm>
            <a:off x="2034555" y="2125051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Ferramentas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97ECB5-27C8-A5E9-549E-D5BE2CC0E4FD}"/>
              </a:ext>
            </a:extLst>
          </p:cNvPr>
          <p:cNvSpPr txBox="1"/>
          <p:nvPr/>
        </p:nvSpPr>
        <p:spPr>
          <a:xfrm>
            <a:off x="5142399" y="2125051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Materiais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C457B0-49F5-0BFA-3B0C-E01FCC3EF3E2}"/>
              </a:ext>
            </a:extLst>
          </p:cNvPr>
          <p:cNvSpPr txBox="1"/>
          <p:nvPr/>
        </p:nvSpPr>
        <p:spPr>
          <a:xfrm>
            <a:off x="7700519" y="2125673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Humanos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4BEB81-B10C-6A28-4D60-63925861D6F2}"/>
              </a:ext>
            </a:extLst>
          </p:cNvPr>
          <p:cNvSpPr txBox="1"/>
          <p:nvPr/>
        </p:nvSpPr>
        <p:spPr>
          <a:xfrm>
            <a:off x="1318366" y="2743970"/>
            <a:ext cx="39528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SQL Server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.NET C#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ASP.NET Core Blazor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IDEs (preferência pessoal)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Trello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Excel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OverLeaf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PowerPoint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FF7482-06B4-5259-EBB5-228F0053E06D}"/>
              </a:ext>
            </a:extLst>
          </p:cNvPr>
          <p:cNvSpPr txBox="1"/>
          <p:nvPr/>
        </p:nvSpPr>
        <p:spPr>
          <a:xfrm>
            <a:off x="5301703" y="2733172"/>
            <a:ext cx="119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UI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SGBD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8F10AB-590F-9FAF-F14F-0A2EAC0A3520}"/>
              </a:ext>
            </a:extLst>
          </p:cNvPr>
          <p:cNvSpPr txBox="1"/>
          <p:nvPr/>
        </p:nvSpPr>
        <p:spPr>
          <a:xfrm>
            <a:off x="7510592" y="2743970"/>
            <a:ext cx="2698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Vendedores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Compradores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Visitantes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Organizadores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92B6750-1DFF-4D1B-C170-34C91571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8324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8517-0F1D-D451-4B87-83A8A88A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Equipa de Trabalho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8395959-0E99-AD99-4FFC-0D4C3B859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"/>
          <a:stretch/>
        </p:blipFill>
        <p:spPr bwMode="auto">
          <a:xfrm>
            <a:off x="8742102" y="2613392"/>
            <a:ext cx="2413578" cy="22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097A40E-EC5C-BFE9-9AB9-8BE3EA776CE3}"/>
              </a:ext>
            </a:extLst>
          </p:cNvPr>
          <p:cNvSpPr txBox="1"/>
          <p:nvPr/>
        </p:nvSpPr>
        <p:spPr>
          <a:xfrm>
            <a:off x="1224793" y="2613392"/>
            <a:ext cx="6961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Jorge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Vendedores, revendedores e compradores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Visitantes e outros utilizadores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Desenvolvedores da aplicação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066470-9CBE-42E9-A254-7091D663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60377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12_TF11437505.potx" id="{F9C0451D-8002-4D45-914A-37C756DDA0D5}" vid="{9D1FDB6F-FCD1-4471-A418-462D106499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{5C96A5E6-FDB6-428F-BB2E-4F028D893911}tf11437505_win32</Template>
  <TotalTime>287</TotalTime>
  <Words>522</Words>
  <Application>Microsoft Office PowerPoint</Application>
  <PresentationFormat>Widescreen</PresentationFormat>
  <Paragraphs>94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Georgia Pro Cond Light</vt:lpstr>
      <vt:lpstr>Speak Pro</vt:lpstr>
      <vt:lpstr>RetrospectVTI</vt:lpstr>
      <vt:lpstr>Apresentação do PowerPoint</vt:lpstr>
      <vt:lpstr>Equipa de Desenvolvimento</vt:lpstr>
      <vt:lpstr>Índice</vt:lpstr>
      <vt:lpstr>Contextualização</vt:lpstr>
      <vt:lpstr>Fundamentação</vt:lpstr>
      <vt:lpstr>Objetivos</vt:lpstr>
      <vt:lpstr>Viabilidade</vt:lpstr>
      <vt:lpstr>Recursos</vt:lpstr>
      <vt:lpstr>Equipa de Trabalho</vt:lpstr>
      <vt:lpstr>Plano de Execução</vt:lpstr>
      <vt:lpstr>Comentário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Cláudio Alexandre Freitas Bessa</dc:creator>
  <cp:lastModifiedBy>Cláudio Alexandre Freitas Bessa</cp:lastModifiedBy>
  <cp:revision>4</cp:revision>
  <dcterms:created xsi:type="dcterms:W3CDTF">2022-10-16T19:51:41Z</dcterms:created>
  <dcterms:modified xsi:type="dcterms:W3CDTF">2022-10-17T17:48:10Z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